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315" r:id="rId3"/>
    <p:sldId id="316" r:id="rId4"/>
    <p:sldId id="319" r:id="rId5"/>
    <p:sldId id="317" r:id="rId6"/>
    <p:sldId id="318" r:id="rId7"/>
    <p:sldId id="320" r:id="rId8"/>
    <p:sldId id="322" r:id="rId9"/>
    <p:sldId id="326" r:id="rId10"/>
    <p:sldId id="321" r:id="rId11"/>
    <p:sldId id="327" r:id="rId12"/>
    <p:sldId id="325" r:id="rId13"/>
    <p:sldId id="323" r:id="rId14"/>
    <p:sldId id="32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60C057-DB0E-9764-CB3E-DF66825E6DB4}" name="Lea, Suzanne" initials="LS" userId="S::leac@ecu.edu::b725f229-1539-49ce-945a-a6ba11e234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57" d="100"/>
          <a:sy n="57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599" y="1295401"/>
            <a:ext cx="10970684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599" y="3307976"/>
            <a:ext cx="10970684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57091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082347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832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1"/>
            <a:ext cx="4679577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0" y="273051"/>
            <a:ext cx="48768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649071"/>
            <a:ext cx="4679577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D8227B-CF70-8941-B01E-19FC45EAD277}" type="datetimeFigureOut">
              <a:rPr lang="en-US" smtClean="0">
                <a:solidFill>
                  <a:prstClr val="white"/>
                </a:solidFill>
              </a:rPr>
              <a:pPr/>
              <a:t>8/16/2022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69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34" y="381001"/>
            <a:ext cx="4847167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5234" y="2649071"/>
            <a:ext cx="4847167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D8227B-CF70-8941-B01E-19FC45EAD277}" type="datetimeFigureOut">
              <a:rPr lang="en-US" smtClean="0">
                <a:solidFill>
                  <a:prstClr val="white"/>
                </a:solidFill>
              </a:rPr>
              <a:pPr/>
              <a:t>8/16/2022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04800" y="1143000"/>
            <a:ext cx="56896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458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5234" y="381001"/>
            <a:ext cx="4847167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5234" y="2649071"/>
            <a:ext cx="4847167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D8227B-CF70-8941-B01E-19FC45EAD277}" type="datetimeFigureOut">
              <a:rPr lang="en-US" smtClean="0">
                <a:solidFill>
                  <a:prstClr val="white"/>
                </a:solidFill>
              </a:rPr>
              <a:pPr/>
              <a:t>8/16/2022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320800" y="2590800"/>
            <a:ext cx="46736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306234" y="1260475"/>
            <a:ext cx="1672167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9834" y="762000"/>
            <a:ext cx="2789767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8705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568389"/>
            <a:ext cx="10970684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70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274639"/>
            <a:ext cx="2032000" cy="5851525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16859"/>
            <a:ext cx="80264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9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988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52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36695"/>
            <a:ext cx="85344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5200" y="3609696"/>
            <a:ext cx="69088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D8227B-CF70-8941-B01E-19FC45EAD277}" type="datetimeFigureOut">
              <a:rPr lang="en-US" smtClean="0">
                <a:solidFill>
                  <a:prstClr val="white"/>
                </a:solidFill>
              </a:rPr>
              <a:pPr/>
              <a:t>8/16/2022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51999" y="6356351"/>
            <a:ext cx="1928284" cy="365125"/>
          </a:xfrm>
        </p:spPr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10560-F2EF-D445-910F-6F7BF6F13647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57091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/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86509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7552" y="2784475"/>
            <a:ext cx="5023104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9671" y="2784475"/>
            <a:ext cx="5023104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99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2232211"/>
            <a:ext cx="5023104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7552" y="3160060"/>
            <a:ext cx="5023104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5437" y="2232211"/>
            <a:ext cx="5023104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5437" y="3160060"/>
            <a:ext cx="5023104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61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2784475"/>
            <a:ext cx="10208683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016000" y="4497070"/>
            <a:ext cx="10208683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105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87552" y="2784475"/>
            <a:ext cx="5023104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01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1344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6181344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986367" y="2784475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986367" y="4497070"/>
            <a:ext cx="5023104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7489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58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4514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6367" y="2770095"/>
            <a:ext cx="10217152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fld id="{54D8227B-CF70-8941-B01E-19FC45EAD277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/>
              <a:t>8/16/2022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719484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40400" y="6356351"/>
            <a:ext cx="711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/>
            <a:fld id="{D6F10560-F2EF-D445-910F-6F7BF6F1364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JILCOTTS@ecu.edu" TargetMode="Externa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mailto:LEAC@ecu.edu" TargetMode="External"/><Relationship Id="rId5" Type="http://schemas.openxmlformats.org/officeDocument/2006/relationships/hyperlink" Target="mailto:Cummingsd@ecu.edu" TargetMode="External"/><Relationship Id="rId4" Type="http://schemas.openxmlformats.org/officeDocument/2006/relationships/hyperlink" Target="mailto:littlena@ec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Applied </a:t>
            </a:r>
            <a:r>
              <a:rPr lang="en-US"/>
              <a:t>Practicum Experience (</a:t>
            </a:r>
            <a:r>
              <a:rPr lang="en-US" dirty="0"/>
              <a:t>APE)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Dr. Ruth Little, APE Coordinator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0B8531-D8C8-40F4-85D4-8B5F00587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7"/>
    </mc:Choice>
    <mc:Fallback xmlns="">
      <p:transition spd="slow" advTm="9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4E006-89CC-446D-9F69-B26C69EE3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Midterm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F23E5-5AC4-455B-A07A-066677E0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67" y="2410691"/>
            <a:ext cx="10217152" cy="4000500"/>
          </a:xfrm>
        </p:spPr>
        <p:txBody>
          <a:bodyPr>
            <a:no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Midterm Evaluation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is the first major opportunity for the preceptor to evaluate the</a:t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student’s performance.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</a:pP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 the midterm evaluation: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instructor sends an email to the preceptor the midterm evaluation form (Qualtrics survey link) as well as the APE Competency Rubric.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midterm evaluation will take place between the preceptor, student and instructor.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preceptor returns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the completed evaluation and competency rubric  to the instructor at least 24 hours in advance of the scheduled meeting. 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preceptor, student and instructor review the evaluation results togethe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r. 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CB5696-0409-4EAB-9986-6438B2AD2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08"/>
    </mc:Choice>
    <mc:Fallback xmlns="">
      <p:transition spd="slow" advTm="4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1F275-0873-45D0-A609-D139D0C82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Final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FDB84-2293-4A83-8112-4ECCBC838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67" y="2770095"/>
            <a:ext cx="10217152" cy="3586460"/>
          </a:xfrm>
        </p:spPr>
        <p:txBody>
          <a:bodyPr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0B606">
                  <a:lumMod val="75000"/>
                </a:srgbClr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Evaluation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Clr>
                <a:srgbClr val="80B60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instructor sends the preceptor the final evaluation form (Qualtrics 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urvey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link) as well as the APE Competency </a:t>
            </a:r>
            <a:r>
              <a:rPr lang="en-US" sz="1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ubric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Clr>
                <a:srgbClr val="80B60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preceptor completes the final evaluation and competency rubric and returns to the instructor and student at least 24 hours in advance of the scheduled meeting.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Clr>
                <a:srgbClr val="80B60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Preceptors are encouraged to provide concrete feedback on every aspect of the internship during the final evaluation, including the student’s day-to-day work, as well as the final presentation,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portfolium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Clr>
                <a:srgbClr val="80B606">
                  <a:lumMod val="75000"/>
                </a:srgbClr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instructor, preceptor and student meet to review the final evaluation results and the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portfolium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containing all the APE documents (proposal,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timelogs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midterm and final evaluations, APE competency rubric, minimum of two non-academic work products, final presentation with voice over).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sto MT"/>
              <a:ea typeface="+mn-ea"/>
              <a:cs typeface="+mn-cs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34EC8F-CFC5-4CC4-BD38-2DF4AAC66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5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243"/>
    </mc:Choice>
    <mc:Fallback xmlns="">
      <p:transition spd="slow" advTm="65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5193-74E2-438F-BC68-492738646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Final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99FFC-1BE3-4B4F-8EEC-CD2D19612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80B606">
                  <a:lumMod val="75000"/>
                </a:srgbClr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Final Presentation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student gives a final presentation providing an overview of </a:t>
            </a:r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internship experience and accomplishments  prior to the final evaluation.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B08B3B-6B3D-403A-8019-E7F7B9586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75"/>
    </mc:Choice>
    <mc:Fallback xmlns="">
      <p:transition spd="slow" advTm="1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F854-B186-4F3D-9AC3-E1ACCC87F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Deliverables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6596E-A391-475B-A405-4E57AE38D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Evidence of competency achievement is demonstrated by producing at least 2 non-academic work products from this experience.   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APE competency rubric should clearly reflect how competencies were achieved.</a:t>
            </a:r>
            <a:endParaRPr lang="en-US" sz="2000" strike="sngStrike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Portfolium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containing supporti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 evidence of work achieved during the APE.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324836-1024-4BB3-B85F-E01FFD9C7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4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89"/>
    </mc:Choice>
    <mc:Fallback xmlns="">
      <p:transition spd="slow" advTm="26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79ACD-E5C0-48D7-83A5-354030102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9262-7D25-43A7-A135-2729B6B07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Contact:</a:t>
            </a: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Ruth Little, Field Placement Coordinator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HPAL long term care focus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littlena@ecu.edu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Doyle (Skip) Cummings, HPAL instructor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Cummingsd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@ecu.edu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Suzanne Lea, Epidemiology instructor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LEAC@ecu.edu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Stephanie Pitts, Community Health &amp; Health Behavior instructor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JILCOTTS@ecu.edu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9250" lvl="1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9250" lvl="1" indent="0"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9DC34E8-E5E4-481C-8E25-E6D9D14F0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7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83"/>
    </mc:Choice>
    <mc:Fallback xmlns="">
      <p:transition spd="slow" advTm="36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12100-3208-4AC7-91DB-C84F7F4AA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8A8B7-20F8-4A88-97FF-DF5E146D5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applied field experience (APE) is the term utilized by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our accrediting body, The Council on Education for Public Health. Note the course titles for the APE courses utilize the term field placement.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Synonymous terms to APE are field placement and internship. </a:t>
            </a:r>
            <a:endParaRPr lang="en-US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purpose of the “applied field experience” is to demonstrate competency through application of classroom knowledge into public health practice settings.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Applied Field Experience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 taught by instructors from each concentration.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Students may enroll in MPH 6904 (Introduction to APE) while completing their remaining core classes.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should have completed the core classes and at least be enrolled in their concentration courses while enrolled in MPH 6905 (Applied APE).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AACCA47-AE13-48F0-98CE-F8D02D0B3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7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31"/>
    </mc:Choice>
    <mc:Fallback xmlns="">
      <p:transition spd="slow" advTm="82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CB747-BD7C-4E90-A8C1-7A399192B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Qualifying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7FBCA-DC54-45AE-B071-9933F9905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Agencies 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nclude a wide range of community agencies including public health departments, medical practices, community health centers, hospitals, skilled nursing facilities, and non-profit health agencies.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 is recommended that students consider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field experiences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that may lay the foundation for their professional paper and/or future employment opportunities.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A8970F9-3324-4620-B399-EF0A93798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52"/>
    </mc:Choice>
    <mc:Fallback xmlns="">
      <p:transition spd="slow" advTm="2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7F905-59C4-40BF-BDC4-93C799C80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Precepting Agency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9942-1A38-4936-B0EF-4DC3167A0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Agency has a public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health/health care focus with qualified preceptor having both interest and time to precept MPH student(s).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Student works with agency to complete the Precepting Agency Acknowledgement Form with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preceptor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committing to precepting student(s) with schedule of dates and weekly hours to complete the APE.</a:t>
            </a:r>
          </a:p>
          <a:p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Agency must have a current University Affiliation Agreement (UAA) in place with ECU or collaborate to establish a UAA with ECU</a:t>
            </a:r>
            <a:r>
              <a:rPr lang="en-US" sz="2000" dirty="0">
                <a:effectLst/>
              </a:rPr>
              <a:t>. 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EAD1BC8-BCAD-417C-AC45-784BA84A9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5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09"/>
    </mc:Choice>
    <mc:Fallback xmlns="">
      <p:transition spd="slow" advTm="43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01461-56D9-4189-8777-711782489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8A1EC-C41A-48B3-BE25-ADDDE9916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MPH 6904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Introduction to Field Placement, is a 1- credit hour course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secure their internship and write a proposal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describing the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scope of work.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MPH 6905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Applied Field Placement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 2- credit hour course where the actual internship will be performed. Students will need to complete MPH 6904 before enrolling in MPH 6905.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Typical students take the MPH 6904/MPH 6905 courses.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450B655-CE2E-4622-BA13-A09076CDF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0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87"/>
    </mc:Choice>
    <mc:Fallback xmlns="">
      <p:transition spd="slow" advTm="4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C72F-3556-466D-B965-B627D503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MPH 6903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56FAF-7E8E-4595-8C3A-313C94D09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MPH 6903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Comprehensive Field Placement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 a 3- credit hour course. This course is offered only to students who already have a secured internship and do not need help in finding a 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APE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site.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example: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are enrolled in the expedited MD/MPH track.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Students who are working full-time and plan on completing the APE at the agency where they currently work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MPH students in the long- term care focus completing their Administrator in Training Requirement.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AACE1A-2858-4C92-8319-D1F07A566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26"/>
    </mc:Choice>
    <mc:Fallback xmlns="">
      <p:transition spd="slow" advTm="33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BF930-980B-4C1D-BFA6-068435DF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Evaluating Student</a:t>
            </a:r>
            <a:r>
              <a:rPr lang="en-US" sz="3200" dirty="0">
                <a:effectLst/>
                <a:latin typeface="Calisto MT" panose="02040603050505030304" pitchFamily="18" charset="0"/>
                <a:cs typeface="Times New Roman" panose="02020603050405020304" pitchFamily="18" charset="0"/>
              </a:rPr>
              <a:t> Performance: The Preceptor’s Role</a:t>
            </a:r>
            <a:endParaRPr lang="en-US" sz="3200" dirty="0">
              <a:latin typeface="Calisto MT" panose="02040603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CE33A-3095-4F99-A1F5-D9C96789E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67" y="2332139"/>
            <a:ext cx="10217152" cy="3705125"/>
          </a:xfrm>
        </p:spPr>
        <p:txBody>
          <a:bodyPr>
            <a:normAutofit lnSpcReduction="10000"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Supervises</a:t>
            </a:r>
            <a:r>
              <a:rPr lang="en-US" sz="2800" strike="sngStrik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day-to-day work of a student during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field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experience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Evaluates the mastery of course competencies and objectives as outlined in the proposal.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pproves the APE proposal, including,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three student-selected foundational competencies and </a:t>
            </a:r>
          </a:p>
          <a:p>
            <a:pPr lvl="1" indent="-342900">
              <a:lnSpc>
                <a:spcPct val="107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two concentration competencies to be achieved during the APE experience as evidenced through the minimum of two non-academic work products.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7329239-6221-417E-BA2D-9E6852EEE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2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60"/>
    </mc:Choice>
    <mc:Fallback xmlns="">
      <p:transition spd="slow" advTm="35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4F44B-EAF5-4E0D-96D9-697A51D1C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Proposal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BC886-F7DA-4054-8F00-1D90CF7C5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Begins with a brief overview of the organization including type, history, mission and vision. </a:t>
            </a:r>
            <a:endParaRPr lang="en-US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Students should specifically describe the type and nature of the work they will be performing.</a:t>
            </a:r>
          </a:p>
          <a:p>
            <a:pPr marL="800100" marR="0" lvl="1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Preceptor approves the 3 MPH foundational competencies and 2 concentration competencies identified by the student in the proposal with clear description of how the competencies will be achieved through the minimum of 2 non-academic work products.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EAC7BA1-A261-44DD-A9DA-CAAF6EAA2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37"/>
    </mc:Choice>
    <mc:Fallback xmlns="">
      <p:transition spd="slow" advTm="32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0F28-CC80-46D0-A897-DC35F238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 Proposal Grading Rubric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D3034-3B44-4023-87C9-3F4F11E9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367" y="2770095"/>
            <a:ext cx="10217152" cy="361595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Proposal constitutes 35 points of total grade of 100 points.</a:t>
            </a:r>
          </a:p>
          <a:p>
            <a:r>
              <a:rPr lang="en-US" dirty="0"/>
              <a:t>Proposal components:</a:t>
            </a:r>
          </a:p>
          <a:p>
            <a:pPr lvl="1"/>
            <a:r>
              <a:rPr lang="en-US" sz="2000" dirty="0"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 of Agency/preceptor </a:t>
            </a:r>
          </a:p>
          <a:p>
            <a:pPr lvl="1"/>
            <a:r>
              <a:rPr lang="en-US" dirty="0">
                <a:latin typeface="Calisto MT" panose="02040603050505030304" pitchFamily="18" charset="0"/>
              </a:rPr>
              <a:t>Background of public health problem</a:t>
            </a:r>
          </a:p>
          <a:p>
            <a:pPr lvl="1"/>
            <a:r>
              <a:rPr lang="en-US" dirty="0">
                <a:latin typeface="Calisto MT" panose="02040603050505030304" pitchFamily="18" charset="0"/>
              </a:rPr>
              <a:t>APE project(s) description</a:t>
            </a:r>
          </a:p>
          <a:p>
            <a:pPr lvl="1"/>
            <a:r>
              <a:rPr lang="en-US" dirty="0">
                <a:latin typeface="Calisto MT" panose="02040603050505030304" pitchFamily="18" charset="0"/>
              </a:rPr>
              <a:t>Role and responsibilities</a:t>
            </a:r>
          </a:p>
          <a:p>
            <a:pPr lvl="1"/>
            <a:r>
              <a:rPr lang="en-US" sz="2000" dirty="0"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Competencies selected with content/evidence of how competencies will be achieved</a:t>
            </a:r>
          </a:p>
          <a:p>
            <a:pPr lvl="1"/>
            <a:r>
              <a:rPr lang="en-US" dirty="0"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Goals</a:t>
            </a:r>
          </a:p>
          <a:p>
            <a:pPr lvl="1"/>
            <a:r>
              <a:rPr lang="en-US" sz="2000" dirty="0"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References</a:t>
            </a:r>
          </a:p>
          <a:p>
            <a:pPr lvl="1"/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34D1B1-85B9-4940-821D-A43D51084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2"/>
    </mc:Choice>
    <mc:Fallback xmlns="">
      <p:transition spd="slow" advTm="4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1008</Words>
  <Application>Microsoft Office PowerPoint</Application>
  <PresentationFormat>Widescreen</PresentationFormat>
  <Paragraphs>73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Calisto MT</vt:lpstr>
      <vt:lpstr>Courier New</vt:lpstr>
      <vt:lpstr>Times New Roman</vt:lpstr>
      <vt:lpstr>Wingdings</vt:lpstr>
      <vt:lpstr>Genesis</vt:lpstr>
      <vt:lpstr>Applied Practicum Experience (APE)</vt:lpstr>
      <vt:lpstr>APE Information</vt:lpstr>
      <vt:lpstr>APE Qualifying Agencies</vt:lpstr>
      <vt:lpstr>Precepting Agency Requirements</vt:lpstr>
      <vt:lpstr>APE Courses</vt:lpstr>
      <vt:lpstr>MPH 6903</vt:lpstr>
      <vt:lpstr>Evaluating Student Performance: The Preceptor’s Role</vt:lpstr>
      <vt:lpstr>APE Proposal </vt:lpstr>
      <vt:lpstr>APE Proposal Grading Rubric</vt:lpstr>
      <vt:lpstr>APE Midterm Evaluation</vt:lpstr>
      <vt:lpstr>APE Final Evaluation</vt:lpstr>
      <vt:lpstr>APE Final Presentation</vt:lpstr>
      <vt:lpstr>APE Deliverables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Practicum Experience(APE)</dc:title>
  <dc:creator>Little, Ruth</dc:creator>
  <cp:lastModifiedBy>Little, Ruth</cp:lastModifiedBy>
  <cp:revision>15</cp:revision>
  <dcterms:created xsi:type="dcterms:W3CDTF">2022-03-21T13:56:49Z</dcterms:created>
  <dcterms:modified xsi:type="dcterms:W3CDTF">2022-08-16T12:51:29Z</dcterms:modified>
</cp:coreProperties>
</file>